
<file path=[Content_Types].xml><?xml version="1.0" encoding="utf-8"?>
<Types xmlns="http://schemas.openxmlformats.org/package/2006/content-types">
  <Default Extension="emf" ContentType="image/x-emf"/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61" r:id="rId2"/>
    <p:sldId id="256" r:id="rId3"/>
    <p:sldId id="257" r:id="rId4"/>
    <p:sldId id="262" r:id="rId5"/>
    <p:sldId id="258" r:id="rId6"/>
    <p:sldId id="259" r:id="rId7"/>
    <p:sldId id="260" r:id="rId8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7" d="100"/>
          <a:sy n="67" d="100"/>
        </p:scale>
        <p:origin x="6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6.pn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A82C7939-35F4-4F2F-AC5C-C39B0E30BFBA}" type="datetimeFigureOut">
              <a:rPr lang="en-US" smtClean="0"/>
              <a:t>8/18/2022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93FC9231-16DB-4939-8A65-EEF40D6F60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64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A3728D-6BCB-4CFA-A53F-25F9FC634D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8A0835-9235-440E-98DE-613B88705B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27113D-27A0-4FC5-8DD7-B83551743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20473-7C00-460B-90DE-08F78D5AC70B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99036F-372A-49A7-B465-B1D9D3D25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E68435-583D-430A-B552-DE23E894D2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785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7F9C-ED39-488F-B82E-43D60BB3F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848471-1CAB-412A-A7EC-DE5DDF296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DA13A-B648-4333-BA1E-DE95B4480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F21B8-C04B-470C-879D-4DC730ED404D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BACF24-5FAC-4989-8EB2-BA84E1D254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A69DB-CB3B-4571-AEF3-1FFBCEE903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868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23002D-FFCE-48FD-8CD2-55745E5150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D4A7E-1DCD-446B-927A-135D18E331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28779-6825-4090-9A3F-677A582137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CA3298-C315-4BA5-82DF-FC4019989F00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6ED7C0-3678-4A53-B5B7-54FF86D1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E30D5-FF17-40BF-B817-F5C5B56F7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186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F65F2-8DAD-423F-9C83-8AFF60A12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5EDB0-2909-4CB7-8155-4CC1E318C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7E157-C709-4175-B944-F024D73DB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151886-7177-4B7B-8228-3D62B1814105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A2654-5BF7-43D0-8068-71A352CD5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936C2-707A-4115-8B29-B6892898D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944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D1881-0588-4D4D-BC81-CA87507A1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2217F-83B6-45B4-A768-2C49F5C04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C7126-9C64-4232-BC17-948D92492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17AA91-5288-4D09-9BDE-BC0933DEBDAF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F60DD5-5010-412B-8B67-73530CFD1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FE4EE-359C-47BC-964D-B240C07DD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835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C7DE5-6D55-4CA0-A7C3-59956B20A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CC759-11D0-4E4C-93E0-D6C7CF3674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CE8707-5F5B-4216-98AC-1B7A287538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229AD1-E0D9-49CE-B99A-FE43038E5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426F35-91CE-4DB9-A3B4-8B0203A8DC76}" type="datetime1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7113EC-9805-4DFF-A06E-AD93CE8B0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C83E54-00A0-4B3B-BCE6-BADC01CBB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640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91241-7119-4FA3-A719-A7122D870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C2A65B-D23A-43C8-8976-74FEC6A7F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5B2BDF-8ED8-4BDC-B12A-427E648DAD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D7A97D-B245-4B4A-8964-3276AE6A15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006E0-0F7E-4618-83A2-B702B62532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927FC6-6952-452E-9E5E-A19557770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F6B73-8297-48B6-8973-E78FF1A17F75}" type="datetime1">
              <a:rPr lang="en-US" smtClean="0"/>
              <a:t>8/18/2022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C7DF9C-3F2F-4F01-A044-A3F9064F5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493CE4-24A3-4506-AD89-9D3929796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241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4D310-8097-42A1-9DA4-CECA4E49A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E1C4BE-9BCC-46D5-8E30-DEED1D451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B487A-FB17-490D-8557-4F61D9863A40}" type="datetime1">
              <a:rPr lang="en-US" smtClean="0"/>
              <a:t>8/18/2022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1FAB3F-C049-4911-85CB-C5B492A92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E1D12B-B3B4-407E-B2D4-733D90F11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35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A40AD8-C4F1-4B79-A37F-07C387DB6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666D1-3EC2-4997-87D2-7CC042EFFE86}" type="datetime1">
              <a:rPr lang="en-US" smtClean="0"/>
              <a:t>8/18/2022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9D7A41-D9AC-413E-B16F-5A9A59CB6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19A47D-3B13-41D5-B489-787849341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1178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064C7-DE9C-48DA-8569-552AE8467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77EF9-05C1-43A8-9B4E-F3A2650A55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A27633-E943-4CDD-A53C-60EE9C6D4F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8BBC86-BCE4-4378-8F79-802DA93C8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A93A9-539E-4781-B108-2388396A15F4}" type="datetime1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91CA30-06E7-4CA2-8520-407CD20F2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A7280F-9423-47F7-B514-0773BC6D8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242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F30E8-1CB7-4FA2-9821-D3569B357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2E0D6E-BD90-44D8-AEA8-C630B882C9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592363-A3F8-49D8-9DFB-0F06EC67A7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353CB5-A397-4D09-B408-022DB225C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42C2C-BCAE-4C84-B456-EA96035A0A8A}" type="datetime1">
              <a:rPr lang="en-US" smtClean="0"/>
              <a:t>8/18/2022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6DA126-8321-49B1-BD30-D021A46AC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4E4DEB-DD3F-4CBA-A99A-5EA3F278C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753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C16B70-E55D-402A-A4E0-11CBCA8D1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7ABD92-0877-4EB5-ABF1-4AF64422B6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06CCB-216D-4AC7-81FA-BCBDD9A95E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629A85-87BB-41B3-A69C-62D3AC98152D}" type="datetime1">
              <a:rPr lang="en-US" smtClean="0"/>
              <a:t>8/18/2022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779C2-0D81-4DA4-9E10-DAB16EA1F7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MSIS 5303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8D7F4F-4FA9-463C-91E6-187D88553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862248-2E3F-4604-B2D1-5A668FAADE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31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5F0E350-2CC8-4D20-9D65-5662BAC5A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F08A41D-7343-4A6D-A99A-7374C0809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1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BF5C92-E860-4249-AD04-9ECD7269D6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991" y="597903"/>
            <a:ext cx="4196850" cy="550508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085026F-3767-4A40-A529-A749FFB1B16A}"/>
              </a:ext>
            </a:extLst>
          </p:cNvPr>
          <p:cNvSpPr txBox="1"/>
          <p:nvPr/>
        </p:nvSpPr>
        <p:spPr>
          <a:xfrm>
            <a:off x="4038600" y="1090569"/>
            <a:ext cx="1783360" cy="70788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4000" dirty="0">
                <a:ln w="22225">
                  <a:gradFill>
                    <a:gsLst>
                      <a:gs pos="28304">
                        <a:srgbClr val="E5EBF7"/>
                      </a:gs>
                      <a:gs pos="58000">
                        <a:srgbClr val="D3DEF1"/>
                      </a:gs>
                      <a:gs pos="0">
                        <a:schemeClr val="accent1">
                          <a:lumMod val="5000"/>
                          <a:lumOff val="95000"/>
                        </a:schemeClr>
                      </a:gs>
                      <a:gs pos="74000">
                        <a:schemeClr val="accent1">
                          <a:lumMod val="45000"/>
                          <a:lumOff val="55000"/>
                        </a:schemeClr>
                      </a:gs>
                      <a:gs pos="83000">
                        <a:schemeClr val="accent1">
                          <a:lumMod val="45000"/>
                          <a:lumOff val="55000"/>
                        </a:schemeClr>
                      </a:gs>
                      <a:gs pos="100000">
                        <a:schemeClr val="accent1">
                          <a:lumMod val="30000"/>
                          <a:lumOff val="70000"/>
                        </a:schemeClr>
                      </a:gs>
                    </a:gsLst>
                    <a:lin ang="5400000" scaled="1"/>
                  </a:gradFill>
                </a:ln>
              </a:rPr>
              <a:t>Rick’s</a:t>
            </a:r>
            <a:r>
              <a:rPr lang="en-US" sz="40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928E84E-D416-435D-8873-FF35E9E8081D}"/>
              </a:ext>
            </a:extLst>
          </p:cNvPr>
          <p:cNvSpPr txBox="1"/>
          <p:nvPr/>
        </p:nvSpPr>
        <p:spPr>
          <a:xfrm>
            <a:off x="4038600" y="2608976"/>
            <a:ext cx="37379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MSIS 5303 – Prescriptive Analytics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942A95-0E78-458A-87F6-C37AC2977EC1}"/>
              </a:ext>
            </a:extLst>
          </p:cNvPr>
          <p:cNvSpPr txBox="1"/>
          <p:nvPr/>
        </p:nvSpPr>
        <p:spPr>
          <a:xfrm>
            <a:off x="8610599" y="5033394"/>
            <a:ext cx="2018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No!!! Not true!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64EE2F9-F2FB-4655-9BBA-1FBA5D9671AE}"/>
              </a:ext>
            </a:extLst>
          </p:cNvPr>
          <p:cNvCxnSpPr>
            <a:stCxn id="8" idx="1"/>
          </p:cNvCxnSpPr>
          <p:nvPr/>
        </p:nvCxnSpPr>
        <p:spPr>
          <a:xfrm flipH="1">
            <a:off x="8078598" y="5218060"/>
            <a:ext cx="532001" cy="250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9716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7CC13AB-A0FD-447B-B05D-40AC503305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Fall 2022– MSIS 5303 “</a:t>
            </a:r>
            <a:r>
              <a:rPr lang="en-US" strike="sngStrike" dirty="0" err="1"/>
              <a:t>Cliffs</a:t>
            </a:r>
            <a:r>
              <a:rPr lang="en-US" dirty="0" err="1"/>
              <a:t>Rick’sNotes</a:t>
            </a:r>
            <a:r>
              <a:rPr lang="en-US" dirty="0"/>
              <a:t>”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2974F4E-EB00-4415-8299-29C03ADE2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Content: Problem solving using Linear Programming. </a:t>
            </a:r>
          </a:p>
          <a:p>
            <a:pPr lvl="1"/>
            <a:r>
              <a:rPr lang="en-US" dirty="0"/>
              <a:t>A tool and, more importantly, …</a:t>
            </a:r>
          </a:p>
          <a:p>
            <a:pPr lvl="1"/>
            <a:r>
              <a:rPr lang="en-US" dirty="0"/>
              <a:t>A process to approach all problem solving. </a:t>
            </a:r>
          </a:p>
          <a:p>
            <a:r>
              <a:rPr lang="en-US" dirty="0"/>
              <a:t>A 16 week class in </a:t>
            </a:r>
            <a:r>
              <a:rPr lang="en-US" strike="sngStrike" dirty="0"/>
              <a:t>8 </a:t>
            </a:r>
            <a:r>
              <a:rPr lang="en-US" dirty="0"/>
              <a:t>16 weeks. </a:t>
            </a:r>
          </a:p>
          <a:p>
            <a:pPr lvl="1"/>
            <a:r>
              <a:rPr lang="en-US" dirty="0"/>
              <a:t>Summer notes: (Twice as fast, not ½ as difficult.) </a:t>
            </a:r>
          </a:p>
          <a:p>
            <a:r>
              <a:rPr lang="en-US" dirty="0"/>
              <a:t>2x number of optimal students</a:t>
            </a:r>
          </a:p>
          <a:p>
            <a:pPr lvl="1"/>
            <a:r>
              <a:rPr lang="en-US" dirty="0"/>
              <a:t>Grading nightmare but I’ll do my best. </a:t>
            </a:r>
          </a:p>
          <a:p>
            <a:pPr lvl="1"/>
            <a:r>
              <a:rPr lang="en-US" dirty="0"/>
              <a:t>Solutions posted before I award meticulously determined partial credit. </a:t>
            </a:r>
          </a:p>
          <a:p>
            <a:r>
              <a:rPr lang="en-US" dirty="0"/>
              <a:t>Quasi-Self paced …. </a:t>
            </a:r>
          </a:p>
          <a:p>
            <a:pPr lvl="1"/>
            <a:r>
              <a:rPr lang="en-US" dirty="0"/>
              <a:t>Give me the first 8 weeks to get most things set up for the whole 16 weeks.</a:t>
            </a:r>
          </a:p>
          <a:p>
            <a:pPr lvl="1"/>
            <a:r>
              <a:rPr lang="en-US" dirty="0"/>
              <a:t>(Due dates) You can do things early to fit into your schedule. Everything is ‘take-home’. </a:t>
            </a:r>
          </a:p>
          <a:p>
            <a:pPr lvl="1"/>
            <a:r>
              <a:rPr lang="en-US" dirty="0"/>
              <a:t>**** FALL CHECKPOINT WEEKEND SPECIAL ****</a:t>
            </a:r>
          </a:p>
          <a:p>
            <a:pPr lvl="1"/>
            <a:r>
              <a:rPr lang="en-US" dirty="0"/>
              <a:t>Checkpoints due on Monday – so you last minute shoppers you can use the weekend and then +24 hours where I can answer your last minute questions (ending at say 5pm on Monday). </a:t>
            </a:r>
          </a:p>
          <a:p>
            <a:pPr lvl="1"/>
            <a:r>
              <a:rPr lang="en-US" dirty="0"/>
              <a:t>Major things available 7-10 days ahead of time (that is my standard promise, and it will likely be available long before that). </a:t>
            </a:r>
          </a:p>
          <a:p>
            <a:pPr lvl="1"/>
            <a:r>
              <a:rPr lang="en-US" dirty="0"/>
              <a:t>“Do not confuse the due date with the start date” – J. Wooden quote (I wish). </a:t>
            </a:r>
          </a:p>
          <a:p>
            <a:r>
              <a:rPr lang="en-US" dirty="0"/>
              <a:t>Please use Canvas outline of material, not some other way. (This class is not meant to take on your phone). </a:t>
            </a:r>
          </a:p>
          <a:p>
            <a:r>
              <a:rPr lang="en-US" dirty="0"/>
              <a:t>No discussion board, but bulletin board and Rule #1 in subsequent Gibbs/Rick’s  Rules of the class. </a:t>
            </a:r>
          </a:p>
          <a:p>
            <a:r>
              <a:rPr lang="en-US" dirty="0"/>
              <a:t>“About me” is mixed in with content …  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BE3C05-FDF0-4C62-A9E8-E03EFB3D6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51F4F7-E4B3-4B6D-9F87-F26536236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1654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67F16-5C90-4DAC-9486-1B2A9A316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Fall 2022 – MSIS 5303 “</a:t>
            </a:r>
            <a:r>
              <a:rPr lang="en-US" strike="sngStrike" dirty="0" err="1"/>
              <a:t>Cliffs</a:t>
            </a:r>
            <a:r>
              <a:rPr lang="en-US" dirty="0" err="1"/>
              <a:t>Rick’sNotes</a:t>
            </a:r>
            <a:r>
              <a:rPr lang="en-US" dirty="0"/>
              <a:t>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C74B7-9A0A-4B5B-9EEF-21A489C3A9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Content</a:t>
            </a:r>
          </a:p>
          <a:p>
            <a:pPr lvl="1"/>
            <a:r>
              <a:rPr lang="en-US" dirty="0"/>
              <a:t>12 ‘blocks’ of material grouped into 4 ‘checkpoints’ (separate slide, and course map)</a:t>
            </a:r>
          </a:p>
          <a:p>
            <a:pPr lvl="1"/>
            <a:r>
              <a:rPr lang="en-US" dirty="0"/>
              <a:t>Material builds on itself</a:t>
            </a:r>
          </a:p>
          <a:p>
            <a:pPr lvl="1"/>
            <a:r>
              <a:rPr lang="en-US" dirty="0"/>
              <a:t>Process of Learning (separate slide)</a:t>
            </a:r>
          </a:p>
          <a:p>
            <a:pPr lvl="1"/>
            <a:r>
              <a:rPr lang="en-US" dirty="0"/>
              <a:t>On-line (only) book access (pay at publisher website).</a:t>
            </a:r>
          </a:p>
          <a:p>
            <a:r>
              <a:rPr lang="en-US" dirty="0"/>
              <a:t>Activities (See Course map)</a:t>
            </a:r>
          </a:p>
          <a:p>
            <a:pPr lvl="1"/>
            <a:r>
              <a:rPr lang="en-US" dirty="0"/>
              <a:t>Practice problems (in book)</a:t>
            </a:r>
          </a:p>
          <a:p>
            <a:pPr lvl="1"/>
            <a:r>
              <a:rPr lang="en-US" dirty="0"/>
              <a:t>Gold Stars (in book or Canvas)</a:t>
            </a:r>
          </a:p>
          <a:p>
            <a:pPr lvl="1"/>
            <a:r>
              <a:rPr lang="en-US" dirty="0"/>
              <a:t>Quizzes (in book)</a:t>
            </a:r>
          </a:p>
          <a:p>
            <a:pPr lvl="1"/>
            <a:r>
              <a:rPr lang="en-US" dirty="0"/>
              <a:t>Checkpoints (Exams, take-home, concepts plus contexts). </a:t>
            </a:r>
          </a:p>
          <a:p>
            <a:r>
              <a:rPr lang="en-US" dirty="0"/>
              <a:t>Points (see syllabus #2)</a:t>
            </a:r>
          </a:p>
          <a:p>
            <a:r>
              <a:rPr lang="en-US" dirty="0"/>
              <a:t>Schedule – color coded calendar, CANVAS “Syllabus” page, Course Map</a:t>
            </a:r>
          </a:p>
          <a:p>
            <a:pPr lvl="1"/>
            <a:r>
              <a:rPr lang="en-US" dirty="0"/>
              <a:t>“… the due date is not the start date …”.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5F9FD1-2835-463F-AA2D-C632C8880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361C19-9825-47F3-A4A4-DA127963E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851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ED610-EA84-4D8A-AE60-185CBA01C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Fall 2022 – Canvas “Block 0”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180E86-18FB-4FDF-9B9D-8684FB2F0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A1E6DD-C27E-4480-90FE-1BD2CEF4E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67EC005-A5D5-4B21-B9CA-1A383AE5AD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627" y="1533637"/>
            <a:ext cx="7390185" cy="49353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D8AB1F4-0AB2-4459-BC17-ED22901CD3D8}"/>
              </a:ext>
            </a:extLst>
          </p:cNvPr>
          <p:cNvSpPr txBox="1"/>
          <p:nvPr/>
        </p:nvSpPr>
        <p:spPr>
          <a:xfrm>
            <a:off x="5519956" y="3429000"/>
            <a:ext cx="1350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Rick’sNotes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177FEA-2FA9-4338-803B-17AD34261E05}"/>
              </a:ext>
            </a:extLst>
          </p:cNvPr>
          <p:cNvSpPr txBox="1"/>
          <p:nvPr/>
        </p:nvSpPr>
        <p:spPr>
          <a:xfrm>
            <a:off x="5550716" y="4523343"/>
            <a:ext cx="1681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In-class exercise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BAEF41-A566-49C6-BE03-204C117FEEAA}"/>
              </a:ext>
            </a:extLst>
          </p:cNvPr>
          <p:cNvSpPr txBox="1"/>
          <p:nvPr/>
        </p:nvSpPr>
        <p:spPr>
          <a:xfrm>
            <a:off x="5508126" y="4892675"/>
            <a:ext cx="27249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“Long and winding road …”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1774B3E-19C7-4158-8C8C-78145C3A6006}"/>
              </a:ext>
            </a:extLst>
          </p:cNvPr>
          <p:cNvSpPr txBox="1"/>
          <p:nvPr/>
        </p:nvSpPr>
        <p:spPr>
          <a:xfrm>
            <a:off x="5508126" y="5235756"/>
            <a:ext cx="1971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</a:t>
            </a:r>
            <a:r>
              <a:rPr lang="en-US" strike="sngStrike" dirty="0" err="1"/>
              <a:t>Gibbs</a:t>
            </a:r>
            <a:r>
              <a:rPr lang="en-US" dirty="0" err="1"/>
              <a:t>Rick’s</a:t>
            </a:r>
            <a:r>
              <a:rPr lang="en-US" dirty="0"/>
              <a:t> Rules”</a:t>
            </a:r>
          </a:p>
        </p:txBody>
      </p:sp>
    </p:spTree>
    <p:extLst>
      <p:ext uri="{BB962C8B-B14F-4D97-AF65-F5344CB8AC3E}">
        <p14:creationId xmlns:p14="http://schemas.microsoft.com/office/powerpoint/2010/main" val="1511559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C99B4D-CFF3-4A7E-A1F2-553A2D8BE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19" y="136525"/>
            <a:ext cx="4258269" cy="339137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1A2B731-B09C-4527-828C-59CFCE5B3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F81B3A-A305-4747-BDD8-0CED2EB67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5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B2F467-33B8-47EA-A771-F127F71BD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346" y="3021406"/>
            <a:ext cx="4994054" cy="37000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697651-BCE1-976A-639E-066C05CF88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41914" y="136525"/>
            <a:ext cx="4103692" cy="5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722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0F1E841-2619-45F6-B288-96564357F7FF}"/>
              </a:ext>
            </a:extLst>
          </p:cNvPr>
          <p:cNvSpPr/>
          <p:nvPr/>
        </p:nvSpPr>
        <p:spPr>
          <a:xfrm>
            <a:off x="3573624" y="1182848"/>
            <a:ext cx="2081403" cy="6375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70BA020-2BCA-4F9F-ACD7-AEBA1AE916C9}"/>
              </a:ext>
            </a:extLst>
          </p:cNvPr>
          <p:cNvSpPr/>
          <p:nvPr/>
        </p:nvSpPr>
        <p:spPr>
          <a:xfrm>
            <a:off x="3573625" y="2184674"/>
            <a:ext cx="2081402" cy="6375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4B24FA-76D1-4D1F-9824-EE592DDE6B98}"/>
              </a:ext>
            </a:extLst>
          </p:cNvPr>
          <p:cNvSpPr/>
          <p:nvPr/>
        </p:nvSpPr>
        <p:spPr>
          <a:xfrm>
            <a:off x="3573624" y="3171823"/>
            <a:ext cx="2081402" cy="6375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469092-ABF0-4D37-8AC2-CAB36CEE4014}"/>
              </a:ext>
            </a:extLst>
          </p:cNvPr>
          <p:cNvSpPr/>
          <p:nvPr/>
        </p:nvSpPr>
        <p:spPr>
          <a:xfrm>
            <a:off x="3573624" y="4261608"/>
            <a:ext cx="2081402" cy="63756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925239-4236-4917-AE6D-1A52EBFE3A5F}"/>
              </a:ext>
            </a:extLst>
          </p:cNvPr>
          <p:cNvSpPr txBox="1"/>
          <p:nvPr/>
        </p:nvSpPr>
        <p:spPr>
          <a:xfrm>
            <a:off x="3573624" y="1316963"/>
            <a:ext cx="2081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Introduce new ‘tool’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899C540-C390-484B-948F-FF974295E45D}"/>
              </a:ext>
            </a:extLst>
          </p:cNvPr>
          <p:cNvCxnSpPr>
            <a:stCxn id="2" idx="2"/>
            <a:endCxn id="3" idx="0"/>
          </p:cNvCxnSpPr>
          <p:nvPr/>
        </p:nvCxnSpPr>
        <p:spPr>
          <a:xfrm>
            <a:off x="4614326" y="1820411"/>
            <a:ext cx="0" cy="3642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D0B0EDF-B182-402F-838F-7EE9554C6510}"/>
              </a:ext>
            </a:extLst>
          </p:cNvPr>
          <p:cNvSpPr txBox="1"/>
          <p:nvPr/>
        </p:nvSpPr>
        <p:spPr>
          <a:xfrm>
            <a:off x="7072604" y="1316963"/>
            <a:ext cx="1852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“in-class activity”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FB06FF-786F-40FF-9A00-FE3B65339650}"/>
              </a:ext>
            </a:extLst>
          </p:cNvPr>
          <p:cNvSpPr txBox="1"/>
          <p:nvPr/>
        </p:nvSpPr>
        <p:spPr>
          <a:xfrm>
            <a:off x="3654190" y="2318789"/>
            <a:ext cx="1920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Optimize with tool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04FD417-2FD4-4EF5-9077-6555F7BC03F2}"/>
              </a:ext>
            </a:extLst>
          </p:cNvPr>
          <p:cNvCxnSpPr>
            <a:stCxn id="3" idx="2"/>
            <a:endCxn id="4" idx="0"/>
          </p:cNvCxnSpPr>
          <p:nvPr/>
        </p:nvCxnSpPr>
        <p:spPr>
          <a:xfrm flipH="1">
            <a:off x="4614325" y="2822237"/>
            <a:ext cx="1" cy="3495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6F3E82F-94FE-4967-B02C-E19A113531A1}"/>
              </a:ext>
            </a:extLst>
          </p:cNvPr>
          <p:cNvSpPr txBox="1"/>
          <p:nvPr/>
        </p:nvSpPr>
        <p:spPr>
          <a:xfrm>
            <a:off x="3702343" y="3305938"/>
            <a:ext cx="1823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Practice with tool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21DCC2-7DE5-4688-946D-C1B4FD99028F}"/>
              </a:ext>
            </a:extLst>
          </p:cNvPr>
          <p:cNvSpPr txBox="1"/>
          <p:nvPr/>
        </p:nvSpPr>
        <p:spPr>
          <a:xfrm>
            <a:off x="6344816" y="3305938"/>
            <a:ext cx="3521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Assessment #1 – Practice Problems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8AE0D1-7392-4926-9B4C-E7D9898131B7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614325" y="3809386"/>
            <a:ext cx="0" cy="452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ACF99C3-4E33-4FE6-A7FE-D4FCA1057DA9}"/>
              </a:ext>
            </a:extLst>
          </p:cNvPr>
          <p:cNvSpPr txBox="1"/>
          <p:nvPr/>
        </p:nvSpPr>
        <p:spPr>
          <a:xfrm>
            <a:off x="3617319" y="4395723"/>
            <a:ext cx="1994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Formal Assessment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81D5E2-2957-464F-A5C1-C600AE6C1373}"/>
              </a:ext>
            </a:extLst>
          </p:cNvPr>
          <p:cNvSpPr txBox="1"/>
          <p:nvPr/>
        </p:nvSpPr>
        <p:spPr>
          <a:xfrm>
            <a:off x="6344816" y="4394781"/>
            <a:ext cx="3830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Assessment #2 – Gold Star and/or Quiz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5AB5C2D-0CAD-4001-878E-85B7388DC6EF}"/>
              </a:ext>
            </a:extLst>
          </p:cNvPr>
          <p:cNvCxnSpPr>
            <a:stCxn id="5" idx="2"/>
          </p:cNvCxnSpPr>
          <p:nvPr/>
        </p:nvCxnSpPr>
        <p:spPr>
          <a:xfrm>
            <a:off x="4614325" y="4899171"/>
            <a:ext cx="2747528" cy="7645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1E812A8-B57D-4417-8DAB-F48C8DA6163A}"/>
              </a:ext>
            </a:extLst>
          </p:cNvPr>
          <p:cNvSpPr txBox="1"/>
          <p:nvPr/>
        </p:nvSpPr>
        <p:spPr>
          <a:xfrm>
            <a:off x="8360807" y="5245862"/>
            <a:ext cx="911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Toolbox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4" name="3D Model 23" descr="Small Wooden Crate">
                <a:extLst>
                  <a:ext uri="{FF2B5EF4-FFF2-40B4-BE49-F238E27FC236}">
                    <a16:creationId xmlns:a16="http://schemas.microsoft.com/office/drawing/2014/main" id="{2D1D24C1-884D-4DDA-BE07-4E191E34B3D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9584188"/>
                  </p:ext>
                </p:extLst>
              </p:nvPr>
            </p:nvGraphicFramePr>
            <p:xfrm>
              <a:off x="7654292" y="5245862"/>
              <a:ext cx="2541358" cy="110777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541358" cy="1107771"/>
                    </a:xfrm>
                    <a:prstGeom prst="rect">
                      <a:avLst/>
                    </a:prstGeom>
                  </am3d:spPr>
                  <am3d:camera>
                    <am3d:pos x="0" y="0" z="6209735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009489" d="1000000"/>
                    <am3d:preTrans dx="0" dy="-928282" dz="0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84878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4" name="3D Model 23" descr="Small Wooden Crate">
                <a:extLst>
                  <a:ext uri="{FF2B5EF4-FFF2-40B4-BE49-F238E27FC236}">
                    <a16:creationId xmlns:a16="http://schemas.microsoft.com/office/drawing/2014/main" id="{2D1D24C1-884D-4DDA-BE07-4E191E34B3D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654292" y="5245862"/>
                <a:ext cx="2541358" cy="1107771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853AFA72-05CD-49C4-BBE6-FA1CE175245F}"/>
              </a:ext>
            </a:extLst>
          </p:cNvPr>
          <p:cNvSpPr txBox="1"/>
          <p:nvPr/>
        </p:nvSpPr>
        <p:spPr>
          <a:xfrm>
            <a:off x="5988089" y="5029200"/>
            <a:ext cx="1273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Master tool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8DAA21D-4125-4EFF-933A-607C8B379808}"/>
              </a:ext>
            </a:extLst>
          </p:cNvPr>
          <p:cNvSpPr txBox="1"/>
          <p:nvPr/>
        </p:nvSpPr>
        <p:spPr>
          <a:xfrm>
            <a:off x="727788" y="1073020"/>
            <a:ext cx="114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REPEAT …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AD8D3F5-430A-441B-879C-B5EB3DEC8B94}"/>
              </a:ext>
            </a:extLst>
          </p:cNvPr>
          <p:cNvSpPr txBox="1"/>
          <p:nvPr/>
        </p:nvSpPr>
        <p:spPr>
          <a:xfrm>
            <a:off x="727788" y="5200643"/>
            <a:ext cx="9749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UNTIL …</a:t>
            </a:r>
          </a:p>
        </p:txBody>
      </p:sp>
      <p:sp>
        <p:nvSpPr>
          <p:cNvPr id="29" name="Arrow: Curved Up 28">
            <a:extLst>
              <a:ext uri="{FF2B5EF4-FFF2-40B4-BE49-F238E27FC236}">
                <a16:creationId xmlns:a16="http://schemas.microsoft.com/office/drawing/2014/main" id="{0FD84F64-0AAF-4A7A-A04D-E9BFB02ED037}"/>
              </a:ext>
            </a:extLst>
          </p:cNvPr>
          <p:cNvSpPr/>
          <p:nvPr/>
        </p:nvSpPr>
        <p:spPr>
          <a:xfrm>
            <a:off x="643812" y="2318789"/>
            <a:ext cx="1754145" cy="2215889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099CC84-C895-40C6-8A4E-BEB3052A9F71}"/>
              </a:ext>
            </a:extLst>
          </p:cNvPr>
          <p:cNvSpPr txBox="1"/>
          <p:nvPr/>
        </p:nvSpPr>
        <p:spPr>
          <a:xfrm>
            <a:off x="1884784" y="5900997"/>
            <a:ext cx="51878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Assessment #3 – Checkpoints - Multiple tools in different ways and different  contexts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F16342DC-0D3A-4CEF-98E1-A4E55A432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AB02AB8-D7F1-42CD-9F4F-1E67E58FB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2323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DBFA2-75C4-40C3-9AC2-BA51BD867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Gold Star #0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16633-B647-446D-87F2-A582A4A8AF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Tell me the John Wooden quote at the end of the video – or give me your favorite John Wooden quote. </a:t>
            </a:r>
          </a:p>
          <a:p>
            <a:r>
              <a:rPr lang="en-US" dirty="0"/>
              <a:t>Promise (in words) to know the details of the class so there are no surprises. </a:t>
            </a:r>
          </a:p>
          <a:p>
            <a:pPr lvl="1"/>
            <a:r>
              <a:rPr lang="en-US" dirty="0"/>
              <a:t>Syllabus</a:t>
            </a:r>
          </a:p>
          <a:p>
            <a:pPr lvl="1"/>
            <a:r>
              <a:rPr lang="en-US" dirty="0"/>
              <a:t>Course Map</a:t>
            </a:r>
          </a:p>
          <a:p>
            <a:pPr lvl="1"/>
            <a:r>
              <a:rPr lang="en-US" dirty="0"/>
              <a:t>Course schedule – spreadsheet</a:t>
            </a:r>
          </a:p>
          <a:p>
            <a:pPr lvl="1"/>
            <a:r>
              <a:rPr lang="en-US" dirty="0"/>
              <a:t>Course schedule - Canvas</a:t>
            </a:r>
          </a:p>
          <a:p>
            <a:r>
              <a:rPr lang="en-US" dirty="0"/>
              <a:t>Thus - 10 points just to give you credit for watching the video. 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EFFDDB-CE9C-4A3C-8162-67C278D66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MSIS 5303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8BD60-22A8-4CC0-8858-3485ECB4F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62248-2E3F-4604-B2D1-5A668FAADE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1697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555</Words>
  <Application>Microsoft Office PowerPoint</Application>
  <PresentationFormat>Widescreen</PresentationFormat>
  <Paragraphs>75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Fall 2022– MSIS 5303 “CliffsRick’sNotes”</vt:lpstr>
      <vt:lpstr>Fall 2022 – MSIS 5303 “CliffsRick’sNotes”</vt:lpstr>
      <vt:lpstr>Fall 2022 – Canvas “Block 0”</vt:lpstr>
      <vt:lpstr>PowerPoint Presentation</vt:lpstr>
      <vt:lpstr>PowerPoint Presentation</vt:lpstr>
      <vt:lpstr>Gold Star #0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Summer 2021 – MSIS 5303 “CliffsNotes”</dc:title>
  <dc:creator>Wilson, Rick</dc:creator>
  <cp:lastModifiedBy>Wilson, Rick</cp:lastModifiedBy>
  <cp:revision>15</cp:revision>
  <cp:lastPrinted>2022-05-31T18:50:24Z</cp:lastPrinted>
  <dcterms:created xsi:type="dcterms:W3CDTF">2021-05-20T14:54:36Z</dcterms:created>
  <dcterms:modified xsi:type="dcterms:W3CDTF">2022-08-18T16:52:59Z</dcterms:modified>
</cp:coreProperties>
</file>

<file path=docProps/thumbnail.jpeg>
</file>